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84" r:id="rId2"/>
    <p:sldId id="410" r:id="rId3"/>
    <p:sldId id="411" r:id="rId4"/>
    <p:sldId id="373" r:id="rId5"/>
    <p:sldId id="412" r:id="rId6"/>
    <p:sldId id="413" r:id="rId7"/>
    <p:sldId id="387" r:id="rId8"/>
    <p:sldId id="420" r:id="rId9"/>
    <p:sldId id="423" r:id="rId10"/>
    <p:sldId id="424" r:id="rId11"/>
    <p:sldId id="382" r:id="rId12"/>
    <p:sldId id="425" r:id="rId13"/>
    <p:sldId id="429" r:id="rId14"/>
    <p:sldId id="372" r:id="rId15"/>
    <p:sldId id="426" r:id="rId16"/>
    <p:sldId id="427" r:id="rId17"/>
    <p:sldId id="428" r:id="rId18"/>
    <p:sldId id="375" r:id="rId19"/>
    <p:sldId id="430" r:id="rId20"/>
    <p:sldId id="431" r:id="rId21"/>
    <p:sldId id="432" r:id="rId22"/>
    <p:sldId id="407" r:id="rId23"/>
    <p:sldId id="433" r:id="rId24"/>
    <p:sldId id="434" r:id="rId25"/>
    <p:sldId id="409" r:id="rId26"/>
    <p:sldId id="478" r:id="rId27"/>
    <p:sldId id="456" r:id="rId28"/>
    <p:sldId id="457" r:id="rId29"/>
    <p:sldId id="477" r:id="rId30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men" id="{C532ADF6-F466-4D4A-B193-7E714D3896F5}">
          <p14:sldIdLst>
            <p14:sldId id="384"/>
            <p14:sldId id="410"/>
            <p14:sldId id="411"/>
          </p14:sldIdLst>
        </p14:section>
        <p14:section name="Die Fledermaus (22.12.2021)" id="{7EF6A486-F13A-4772-A36B-9BBBFD258222}">
          <p14:sldIdLst>
            <p14:sldId id="373"/>
            <p14:sldId id="412"/>
            <p14:sldId id="413"/>
          </p14:sldIdLst>
        </p14:section>
        <p14:section name="Faust" id="{2C9675AC-8518-4A57-9686-4A6D965E8FFD}">
          <p14:sldIdLst>
            <p14:sldId id="387"/>
            <p14:sldId id="420"/>
            <p14:sldId id="423"/>
            <p14:sldId id="424"/>
          </p14:sldIdLst>
        </p14:section>
        <p14:section name="Fidelio (26.04.2022)" id="{183E22E4-0E1B-4659-A823-99D2DF02211B}">
          <p14:sldIdLst>
            <p14:sldId id="382"/>
            <p14:sldId id="425"/>
            <p14:sldId id="429"/>
          </p14:sldIdLst>
        </p14:section>
        <p14:section name="Hänsel und Gretel (12.12.2021)" id="{E52ABC88-76CA-430B-82E2-8A347B172190}">
          <p14:sldIdLst>
            <p14:sldId id="372"/>
            <p14:sldId id="426"/>
            <p14:sldId id="427"/>
            <p14:sldId id="428"/>
          </p14:sldIdLst>
        </p14:section>
        <p14:section name="Jules Massenet-Manon (30.01.2022)" id="{EE423D53-44C1-47B1-80C3-8BBC556ED35C}">
          <p14:sldIdLst>
            <p14:sldId id="375"/>
            <p14:sldId id="430"/>
            <p14:sldId id="431"/>
            <p14:sldId id="432"/>
          </p14:sldIdLst>
        </p14:section>
        <p14:section name="Les Contes d‘Hoffmann (07.09.2021)" id="{8E3D1674-9623-4D48-B863-203F485B8CD1}">
          <p14:sldIdLst>
            <p14:sldId id="407"/>
            <p14:sldId id="433"/>
            <p14:sldId id="434"/>
          </p14:sldIdLst>
        </p14:section>
        <p14:section name="Rossini-Il Turco in Italia (2023.02.10)" id="{73BE47C5-B46B-4054-AD40-6FB9C3C3F598}">
          <p14:sldIdLst>
            <p14:sldId id="409"/>
            <p14:sldId id="478"/>
            <p14:sldId id="456"/>
            <p14:sldId id="457"/>
          </p14:sldIdLst>
        </p14:section>
        <p14:section name="Molto Agitato (12.09.2020)" id="{18F567B2-569B-4C31-8A4E-CCB87F6C49BB}">
          <p14:sldIdLst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7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C61C39-45BD-7811-7D8F-A7BCBCBB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62467"/>
            <a:ext cx="4301957" cy="553306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20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67A9879D-5001-BACF-429B-E030CA2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3" r="1" b="46089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8A9E49F-FA24-926F-B67D-B24DEEEAE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Person, Nacht, Menge enthält.&#10;&#10;Automatisch generierte Beschreibung">
            <a:extLst>
              <a:ext uri="{FF2B5EF4-FFF2-40B4-BE49-F238E27FC236}">
                <a16:creationId xmlns:a16="http://schemas.microsoft.com/office/drawing/2014/main" id="{5C544F30-DB21-BD43-797D-543CE3BD1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r="2145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angeordnet enthält.&#10;&#10;Automatisch generierte Beschreibung">
            <a:extLst>
              <a:ext uri="{FF2B5EF4-FFF2-40B4-BE49-F238E27FC236}">
                <a16:creationId xmlns:a16="http://schemas.microsoft.com/office/drawing/2014/main" id="{E81B2D82-63D7-5ED4-2EAF-4BB475DE8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r="2633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2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FDA3C4-D6D7-8A36-D86A-6834CF14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0" y="643466"/>
            <a:ext cx="423400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Personen, Gruppe enthält.&#10;&#10;Automatisch generierte Beschreibung">
            <a:extLst>
              <a:ext uri="{FF2B5EF4-FFF2-40B4-BE49-F238E27FC236}">
                <a16:creationId xmlns:a16="http://schemas.microsoft.com/office/drawing/2014/main" id="{1D20678B-1ACA-CFA0-462D-116E3CEF7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r="890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drinnen, Decke, Personen, Gruppe enthält.&#10;&#10;Automatisch generierte Beschreibung">
            <a:extLst>
              <a:ext uri="{FF2B5EF4-FFF2-40B4-BE49-F238E27FC236}">
                <a16:creationId xmlns:a16="http://schemas.microsoft.com/office/drawing/2014/main" id="{F23FF55E-2252-DB53-C211-D726BE40E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A034EC2E-0765-DFED-6BB3-5A34578AA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9" r="24024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692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, Regal, Fenster enthält.&#10;&#10;Automatisch generierte Beschreibung">
            <a:extLst>
              <a:ext uri="{FF2B5EF4-FFF2-40B4-BE49-F238E27FC236}">
                <a16:creationId xmlns:a16="http://schemas.microsoft.com/office/drawing/2014/main" id="{70647199-46CB-B9E9-DCCC-4E74215B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5458" b="1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Grafik 6" descr="Ein Bild, das Baum, Person, sitzend, Fenster enthält.&#10;&#10;Automatisch generierte Beschreibung">
            <a:extLst>
              <a:ext uri="{FF2B5EF4-FFF2-40B4-BE49-F238E27FC236}">
                <a16:creationId xmlns:a16="http://schemas.microsoft.com/office/drawing/2014/main" id="{68A9CA83-8E27-F9B5-F8EC-03A47F8B7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2194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Fenster, drinnen, Möbel enthält.&#10;&#10;Automatisch generierte Beschreibung">
            <a:extLst>
              <a:ext uri="{FF2B5EF4-FFF2-40B4-BE49-F238E27FC236}">
                <a16:creationId xmlns:a16="http://schemas.microsoft.com/office/drawing/2014/main" id="{D4B6E724-37D3-086A-6AC8-ACE4072C8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r="-3" b="-3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09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7683E0FB-9FF5-50E7-8D36-3A5D86AE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89A543-8F1B-5ABB-2202-7D1BF3C9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Person, Boden, drinnen, Sport enthält.&#10;&#10;Automatisch generierte Beschreibung">
            <a:extLst>
              <a:ext uri="{FF2B5EF4-FFF2-40B4-BE49-F238E27FC236}">
                <a16:creationId xmlns:a16="http://schemas.microsoft.com/office/drawing/2014/main" id="{6B60A751-208C-28E9-65AF-D053E7F7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r="2" b="2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Gebäude, Tänzer, draußen, Sport enthält.&#10;&#10;Automatisch generierte Beschreibung">
            <a:extLst>
              <a:ext uri="{FF2B5EF4-FFF2-40B4-BE49-F238E27FC236}">
                <a16:creationId xmlns:a16="http://schemas.microsoft.com/office/drawing/2014/main" id="{D010DEDC-65C0-FD38-2451-759D39DF04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Altar enthält.&#10;&#10;Automatisch generierte Beschreibung">
            <a:extLst>
              <a:ext uri="{FF2B5EF4-FFF2-40B4-BE49-F238E27FC236}">
                <a16:creationId xmlns:a16="http://schemas.microsoft.com/office/drawing/2014/main" id="{BA3435B5-99B5-EEBE-7910-4EFFED2C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r="3" b="3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Boden, drinnen, Person, sitzend enthält.&#10;&#10;Automatisch generierte Beschreibung">
            <a:extLst>
              <a:ext uri="{FF2B5EF4-FFF2-40B4-BE49-F238E27FC236}">
                <a16:creationId xmlns:a16="http://schemas.microsoft.com/office/drawing/2014/main" id="{5D7E4E0A-16DB-EC6F-F66F-BE4E4C34F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3407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613C362E-2F5B-1E15-1ECB-4D1306B8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2" r="-2" b="11846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, Sport, Tänzer, Personen enthält.&#10;&#10;Automatisch generierte Beschreibung">
            <a:extLst>
              <a:ext uri="{FF2B5EF4-FFF2-40B4-BE49-F238E27FC236}">
                <a16:creationId xmlns:a16="http://schemas.microsoft.com/office/drawing/2014/main" id="{6B702D85-6741-1476-07C1-93629CBF9A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18122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362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bäude, Person, draußen, Tänzer enthält.&#10;&#10;Automatisch generierte Beschreibung">
            <a:extLst>
              <a:ext uri="{FF2B5EF4-FFF2-40B4-BE49-F238E27FC236}">
                <a16:creationId xmlns:a16="http://schemas.microsoft.com/office/drawing/2014/main" id="{10E6746C-BC85-C8B3-2F5E-A5033845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 r="1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E6C295FF-6E7A-9811-39BC-E3B70188A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0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Person, stehend, Anzug, angezogen enthält.&#10;&#10;Automatisch generierte Beschreibung">
            <a:extLst>
              <a:ext uri="{FF2B5EF4-FFF2-40B4-BE49-F238E27FC236}">
                <a16:creationId xmlns:a16="http://schemas.microsoft.com/office/drawing/2014/main" id="{3F9D7505-E595-FA14-C83F-373C9203B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r="20779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534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B79584D-F876-CDD6-624F-359E9D30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Boden, Nacht enthält.&#10;&#10;Automatisch generierte Beschreibung">
            <a:extLst>
              <a:ext uri="{FF2B5EF4-FFF2-40B4-BE49-F238E27FC236}">
                <a16:creationId xmlns:a16="http://schemas.microsoft.com/office/drawing/2014/main" id="{C5EDB142-400A-A37B-0E6F-F976A7A6C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Boden, drinnen enthält.&#10;&#10;Automatisch generierte Beschreibung">
            <a:extLst>
              <a:ext uri="{FF2B5EF4-FFF2-40B4-BE49-F238E27FC236}">
                <a16:creationId xmlns:a16="http://schemas.microsoft.com/office/drawing/2014/main" id="{197B9B9A-5238-0302-79DF-6C3B16612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" r="3374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B81EF0-DE06-F62F-C828-60FBD9ADC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Text, Boden, Person, stehend enthält.&#10;&#10;Automatisch generierte Beschreibung">
            <a:extLst>
              <a:ext uri="{FF2B5EF4-FFF2-40B4-BE49-F238E27FC236}">
                <a16:creationId xmlns:a16="http://schemas.microsoft.com/office/drawing/2014/main" id="{66EE3F94-5A4E-2FFF-C0B4-A89CBD6794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2461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5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Text, Natur, Zeichnung, farbig enthält.&#10;&#10;Automatisch generierte Beschreibung">
            <a:extLst>
              <a:ext uri="{FF2B5EF4-FFF2-40B4-BE49-F238E27FC236}">
                <a16:creationId xmlns:a16="http://schemas.microsoft.com/office/drawing/2014/main" id="{D6EDBA0C-77B8-051C-BF5D-1F2D55A80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3" r="23837" b="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 descr="Ein Bild, das Tänzer, Sport, Person, angezogen enthält.&#10;&#10;Automatisch generierte Beschreibung">
            <a:extLst>
              <a:ext uri="{FF2B5EF4-FFF2-40B4-BE49-F238E27FC236}">
                <a16:creationId xmlns:a16="http://schemas.microsoft.com/office/drawing/2014/main" id="{D39EA987-5BDD-0BBC-E54D-9AF3D843C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r="18280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5" name="Grafik 4" descr="Ein Bild, das Person, Tänzer, Phase enthält.&#10;&#10;Automatisch generierte Beschreibung">
            <a:extLst>
              <a:ext uri="{FF2B5EF4-FFF2-40B4-BE49-F238E27FC236}">
                <a16:creationId xmlns:a16="http://schemas.microsoft.com/office/drawing/2014/main" id="{B406F1B1-14C4-92DD-5FF5-50A552DDE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r="23388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84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8" descr="Ein Bild, das Person, drinnen, Vorhang enthält.&#10;&#10;Automatisch generierte Beschreibung">
            <a:extLst>
              <a:ext uri="{FF2B5EF4-FFF2-40B4-BE49-F238E27FC236}">
                <a16:creationId xmlns:a16="http://schemas.microsoft.com/office/drawing/2014/main" id="{784518D1-AF9A-5C26-847B-F3BEF1AC9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Vorhang enthält.&#10;&#10;Automatisch generierte Beschreibung">
            <a:extLst>
              <a:ext uri="{FF2B5EF4-FFF2-40B4-BE49-F238E27FC236}">
                <a16:creationId xmlns:a16="http://schemas.microsoft.com/office/drawing/2014/main" id="{169CFB35-74A4-2582-8FFD-D350D760F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stehend enthält.&#10;&#10;Automatisch generierte Beschreibung">
            <a:extLst>
              <a:ext uri="{FF2B5EF4-FFF2-40B4-BE49-F238E27FC236}">
                <a16:creationId xmlns:a16="http://schemas.microsoft.com/office/drawing/2014/main" id="{EB944EEB-FB59-7057-7636-D4DB1CF4AB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53BC6FE-7ABA-D7EF-A5DC-9253775F62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4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Boden enthält.&#10;&#10;Automatisch generierte Beschreibung">
            <a:extLst>
              <a:ext uri="{FF2B5EF4-FFF2-40B4-BE49-F238E27FC236}">
                <a16:creationId xmlns:a16="http://schemas.microsoft.com/office/drawing/2014/main" id="{610D5A30-9F9A-05EC-470E-B59C80937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6" r="-2" b="5658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Grafik 4" descr="Ein Bild, das Boden enthält.&#10;&#10;Automatisch generierte Beschreibung">
            <a:extLst>
              <a:ext uri="{FF2B5EF4-FFF2-40B4-BE49-F238E27FC236}">
                <a16:creationId xmlns:a16="http://schemas.microsoft.com/office/drawing/2014/main" id="{B72AC634-1C20-C2A9-BAAE-5B5996E85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 descr="Ein Bild, das drinnen, Boden, Person enthält.&#10;&#10;Automatisch generierte Beschreibung">
            <a:extLst>
              <a:ext uri="{FF2B5EF4-FFF2-40B4-BE49-F238E27FC236}">
                <a16:creationId xmlns:a16="http://schemas.microsoft.com/office/drawing/2014/main" id="{7C08B9E5-E4A7-9649-B965-F9FC290BA7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r="-2" b="2827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Zaun, Person, Vorhang enthält.&#10;&#10;Automatisch generierte Beschreibung">
            <a:extLst>
              <a:ext uri="{FF2B5EF4-FFF2-40B4-BE49-F238E27FC236}">
                <a16:creationId xmlns:a16="http://schemas.microsoft.com/office/drawing/2014/main" id="{D64B9B95-459D-28BE-82F1-320170FE60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9" b="28397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9448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E687A6-A539-F1EC-BD31-FB08F19F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74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Kleidung, Zeichnung, angezogen, Altar enthält.&#10;&#10;Automatisch generierte Beschreibung">
            <a:extLst>
              <a:ext uri="{FF2B5EF4-FFF2-40B4-BE49-F238E27FC236}">
                <a16:creationId xmlns:a16="http://schemas.microsoft.com/office/drawing/2014/main" id="{E19201DF-BDA5-659A-3534-B8BDF6C91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 r="2" b="13121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72AF104B-1937-B235-937E-CF306DE69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r="3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, blau enthält.&#10;&#10;Automatisch generierte Beschreibung">
            <a:extLst>
              <a:ext uri="{FF2B5EF4-FFF2-40B4-BE49-F238E27FC236}">
                <a16:creationId xmlns:a16="http://schemas.microsoft.com/office/drawing/2014/main" id="{004F6E8D-573E-A14F-36CD-A9E734F63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r="-3" b="27792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drinnen, Tisch enthält.&#10;&#10;Automatisch generierte Beschreibung">
            <a:extLst>
              <a:ext uri="{FF2B5EF4-FFF2-40B4-BE49-F238E27FC236}">
                <a16:creationId xmlns:a16="http://schemas.microsoft.com/office/drawing/2014/main" id="{775FBB82-917C-854A-7D1D-5A9C2838E7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5" r="2" b="5846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5142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49373CD-A2A6-24B3-724D-4D2533B6D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0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634DD2B-FB4B-BA50-B394-78CC14991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2" r="5904" b="-1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Gebäude, Fenster, verschieden, festlegen enthält.&#10;&#10;Automatisch generierte Beschreibung">
            <a:extLst>
              <a:ext uri="{FF2B5EF4-FFF2-40B4-BE49-F238E27FC236}">
                <a16:creationId xmlns:a16="http://schemas.microsoft.com/office/drawing/2014/main" id="{9DAE06BF-4609-334E-7F71-A56B66EB7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darstellend, bemalt, Altar enthält.&#10;&#10;Automatisch generierte Beschreibung">
            <a:extLst>
              <a:ext uri="{FF2B5EF4-FFF2-40B4-BE49-F238E27FC236}">
                <a16:creationId xmlns:a16="http://schemas.microsoft.com/office/drawing/2014/main" id="{19EC1765-DB01-C4AB-CA5D-74109F9A7C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8" r="2" b="2728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633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35D462-D0EE-FA35-DDA6-E980B782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88898"/>
            <a:ext cx="4301957" cy="54802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5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7E312F2-DEB1-48AC-68A1-E46A4B836833}"/>
              </a:ext>
            </a:extLst>
          </p:cNvPr>
          <p:cNvSpPr txBox="1"/>
          <p:nvPr/>
        </p:nvSpPr>
        <p:spPr>
          <a:xfrm>
            <a:off x="-2058" y="0"/>
            <a:ext cx="4955058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意大利的土耳其人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是意大利杰出的作曲家乔阿基诺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安东尼奥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罗西尼（</a:t>
            </a:r>
            <a:r>
              <a:rPr lang="en-US" sz="1000" b="0" i="0" dirty="0" err="1">
                <a:solidFill>
                  <a:srgbClr val="353535"/>
                </a:solidFill>
                <a:effectLst/>
                <a:latin typeface="Helvetica Neue"/>
              </a:rPr>
              <a:t>rossini</a:t>
            </a:r>
            <a:r>
              <a:rPr lang="en-US" sz="1000" b="0" i="0" dirty="0">
                <a:solidFill>
                  <a:srgbClr val="353535"/>
                </a:solidFill>
                <a:effectLst/>
                <a:latin typeface="Helvetica Neue"/>
              </a:rPr>
              <a:t> </a:t>
            </a:r>
            <a:r>
              <a:rPr lang="en-US" sz="1000" b="0" i="0" dirty="0" err="1">
                <a:solidFill>
                  <a:srgbClr val="353535"/>
                </a:solidFill>
                <a:effectLst/>
                <a:latin typeface="Helvetica Neue"/>
              </a:rPr>
              <a:t>gioacchino</a:t>
            </a:r>
            <a:r>
              <a:rPr lang="en-US" sz="1000" b="0" i="0" dirty="0">
                <a:solidFill>
                  <a:srgbClr val="353535"/>
                </a:solidFill>
                <a:effectLst/>
                <a:latin typeface="Helvetica Neue"/>
              </a:rPr>
              <a:t> antonio，1792—1868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年）于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1814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年创作的一部歌剧，同年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8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月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14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日在米兰斯卡拉剧院首演。</a:t>
            </a:r>
            <a:endParaRPr lang="en-US" sz="1000" dirty="0">
              <a:solidFill>
                <a:srgbClr val="353535"/>
              </a:solidFill>
              <a:latin typeface="Helvetica Neue"/>
            </a:endParaRPr>
          </a:p>
          <a:p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罗西尼因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阿尔及尔的意大利女郎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成功受启发，在接受斯卡拉剧院委托谱写新作时，就灵机一动，改让土耳其人来到意大利。于是请罗曼尼（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felice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romani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）写作剧本，谱出这一新作。当时尽管第一流歌手齐集，未料受到酷评而失败</a:t>
            </a:r>
            <a:endParaRPr lang="en-US" altLang="zh-CN" sz="1000" b="0" i="0" dirty="0">
              <a:solidFill>
                <a:srgbClr val="353535"/>
              </a:solidFill>
              <a:effectLst/>
              <a:latin typeface="Helvetica Neue"/>
            </a:endParaRPr>
          </a:p>
          <a:p>
            <a:endParaRPr lang="en-US" sz="1000" dirty="0">
              <a:solidFill>
                <a:srgbClr val="353535"/>
              </a:solidFill>
              <a:latin typeface="Helvetica Neue"/>
            </a:endParaRP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剧中人物：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瑟林姆 （土耳其国王） 男低音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唐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杰罗尼欧 （菲奥丽拉的丈夫） 男低音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菲奥丽拉 （杰罗尼欧之妻） 女高音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唐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纳基索 （菲奥丽拉的情人） 男低音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柴伊达 （瑟林姆迷恋的吉普赛姑娘） 次女高音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诗人 （这部歌剧的剧本作者） 男中音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阿巴塞尔 （吉普赛人） 男高音</a:t>
            </a:r>
          </a:p>
          <a:p>
            <a:endParaRPr lang="en-US" sz="1000" dirty="0"/>
          </a:p>
          <a:p>
            <a:pPr algn="l"/>
            <a:r>
              <a:rPr lang="zh-CN" altLang="en-US" sz="1000" b="0" i="0" dirty="0">
                <a:solidFill>
                  <a:srgbClr val="B66B6B"/>
                </a:solidFill>
                <a:effectLst/>
                <a:latin typeface="Helvetica Neue"/>
              </a:rPr>
              <a:t>剧情介绍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序曲：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d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大调。这是罗西尼第一首为斯卡拉剧院管弦乐团所写的序曲。他在谱写时，清楚地意识到这个当时意大利首屈一指的乐团。而序奏用颇长的法国号独奏声部，就是让当时的名法国号手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——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斯卡拉剧院的贝罗利（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lulgl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belloli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）去大显身手的。后来这部分被转用到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奥特罗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序曲。</a:t>
            </a:r>
          </a:p>
          <a:p>
            <a:endParaRPr lang="en-US" sz="1000" dirty="0"/>
          </a:p>
          <a:p>
            <a:pPr algn="l"/>
            <a:r>
              <a:rPr lang="zh-CN" altLang="en-US" sz="1000" b="0" i="0" dirty="0">
                <a:solidFill>
                  <a:srgbClr val="B66B6B"/>
                </a:solidFill>
                <a:effectLst/>
                <a:latin typeface="Helvetica Neue"/>
              </a:rPr>
              <a:t>第一幕</a:t>
            </a: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第一场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拿波里附近的海岸。当吉普赛人在海岸愉快地合唱时，诗人一面想着喜歌剧（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operabuffa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的剧情，一面溜达般走到这儿。吉普赛姑娘柴伊达以前曾和土耳其国王瑟林姆相爱，但是由于国王误会她的不贞，终于把她遗弃。然而，即使是如此，柴伊达还是爱着瑟林姆。诗人看到这些吉普赛人后，决定在他的歌剧新作中，幕启时就让他们先登场。接着是他熟悉的年轻貌美的菲奥丽拉夫人，以及她的丈夫、年老的烧饼师傅唐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杰罗尼欧。这时候，杰罗尼欧刚好走来，请柴伊达看他的手相。由于她说“你的妻子可能会红杏出墙”，他就很不高兴地离去。诗人和吉普赛人也都退场。接着，菲奥丽拉和女友们到海岸来散步。她的模样正是身处倦怠期的典型，懒洋洋地唱出咏叹调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只爱一个男人会使人发疯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。这时驶来一艘土耳其船，由于这一群意大利女郎正意态阑珊，看到土耳其男人便眉飞色舞起来，于是很快便成为好朋友。菲奥丽拉对英俊的瑟林姆一见钟情，于是一起唱出二重唱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美丽的意大利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bella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italia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。过后菲奥丽拉就邀请瑟林姆到家里喝茶，在隐蔽处目睹此景的杰罗尼欧呆了半晌。这时热恋着菲奥丽拉的纳基索也来了，杰罗尼欧就向他请教，妻子现今把土耳其人带到家里，如何处理较好。当诗人再次登场看到这两个大男人在发愣，便表示第一幕的情节已经想好，然后开始提笔写第二幕的故事。他要让丈夫气咻咻地赶到妻子那里，而且大打出手。</a:t>
            </a:r>
          </a:p>
          <a:p>
            <a:endParaRPr lang="en-US" sz="1000" dirty="0"/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第二场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菲奥丽拉的家。瑟林姆一面喝咖啡，一面向菲奥丽拉挑情，但她不相信他的甜言蜜语，这就是二重唱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你是土耳其人，所以无法信赖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（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Neue"/>
              </a:rPr>
              <a:t>siete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Neue"/>
              </a:rPr>
              <a:t>turchi，non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Neue"/>
              </a:rPr>
              <a:t> vi credo）</a:t>
            </a:r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endParaRPr lang="en-US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743B51-1623-9514-D811-B6DFD968AA74}"/>
              </a:ext>
            </a:extLst>
          </p:cNvPr>
          <p:cNvSpPr txBox="1"/>
          <p:nvPr/>
        </p:nvSpPr>
        <p:spPr>
          <a:xfrm>
            <a:off x="4953000" y="0"/>
            <a:ext cx="4951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这时丈夫回来了，瑟林姆一紧张就拔出短剑，于是反而是丈夫吓得魂不附体。机警的菲奥丽拉赶紧表示：“我的夫婿是来向国王表示敬意的”，化解了这尴尬的场面。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瑟林姆因对她的求爱得不到回响，悻悻然告退。待大家都离去，只剩下杰罗尼欧时，诗人又悄然出现。他是回来拿剧情记事簿的，诗人对罗杰尼欧煽动一番后便走了。菲奥丽拉回来后，夫妻间爆发出一场激烈争吵，最后是丈夫被妻子驳倒。</a:t>
            </a:r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endParaRPr lang="en-US" altLang="zh-CN" sz="1000" dirty="0">
              <a:solidFill>
                <a:srgbClr val="222222"/>
              </a:solidFill>
              <a:latin typeface="Helvetica Neue"/>
            </a:endParaRP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第三场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海岸。诗人得悉柴伊达过去曾是国王的情人，试图巧妙地把两人引到这个海边，让他们重逢。来到这儿的瑟林姆发觉柴伊达是昔日情人时，欣喜万分。这时，纳基索、菲奥丽拉和杰罗尼欧比分别悄悄来到。菲奥丽拉看到瑟林姆跟别的女人亲热的情景，妒火中烧，在瑟林姆面前把自己的面纱拿下。自此，女人间的大争吵便开始了，诗人高喊着这是最精彩的场面，为两个殴斗中的女人加油，在一片骚乱中幕落。</a:t>
            </a:r>
          </a:p>
          <a:p>
            <a:pPr algn="l"/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r>
              <a:rPr lang="zh-CN" altLang="en-US" sz="1000" b="0" i="0" dirty="0">
                <a:solidFill>
                  <a:srgbClr val="B66B6B"/>
                </a:solidFill>
                <a:effectLst/>
                <a:latin typeface="Helvetica Neue"/>
              </a:rPr>
              <a:t>第二幕</a:t>
            </a: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第一场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旅馆的一室。当杰罗尼欧和诗人一起喝酒时，瑟林姆来告诉杰罗尼欧，土耳其有出卖妻子的风俗，问他愿不愿意转让，于是唱出二重唱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土耳其的良好风俗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（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d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，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un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bell’uso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di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turchia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）。而杰罗尼欧则答说，在意大利有一种习俗，就是把来购买妻子的色狼痛打一顿。瑟林姆不仅不被他唬住，还警告他：“我们远有掠夺妇女的习惯”。不消说，两个男人就开始吵架，最后分别从不同的门离去。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菲奥丽拉把柴伊达邀到这里，决定请瑟林姆自己公开选定他想要的女人。当瑟林姆出现后，在两个争风吃醋的女人逼迫下，他终于选定菲奥丽拉。她感到非常满意，拉着瑟林姆的手，一块儿离开这房间。随后杰罗尼欧、诗人和纳基索一起出现。当杰罗尼欧表示想把妻子逐出家门时，诗人却加以阻止。他说土耳其人计划混入假面舞会中把菲奥丽拉带走，逃回土耳其，因此建议他让菲奥丽拉穿上和柴伊达一样的衣裳。</a:t>
            </a:r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第二场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假面舞会。在假面舞会上，和菲奥丽拉穿同样衣裳的柴伊达，被瑟林姆握住手，相拥共舞时，真是欣喜欲狂。瑟林姆果真上了诗人的当，抓住柴伊达就逃离现场。</a:t>
            </a:r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第三场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海岸。菲奥丽拉为了追瑟林姆和柴伊达，气喘如牛地跑到这个海岸，未料被丈夫把她抓个正着。这时她终于回心转意回到丈夫身边，杰罗尼欧也因此感到莫大安慰。就在这时候，瑟林姆和土耳其人、柴伊达和吉普赛人都出现了，他们很友善地一起坐上帆船，并起锚向外海驶去。在皆大欢喜中，幕落。</a:t>
            </a:r>
          </a:p>
          <a:p>
            <a:pPr algn="l"/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516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689B82C9-51F3-89B9-B096-4AC6A7C5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7614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94BDE0-2ADC-32F2-592A-B437A51F1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r="8966" b="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Grafik 4" descr="Ein Bild, das Person, drinnen, Mann, stehend enthält.&#10;&#10;Automatisch generierte Beschreibung">
            <a:extLst>
              <a:ext uri="{FF2B5EF4-FFF2-40B4-BE49-F238E27FC236}">
                <a16:creationId xmlns:a16="http://schemas.microsoft.com/office/drawing/2014/main" id="{C3BFB1B9-7103-03B5-FF91-0D50BC6A7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6" b="-3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6525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Tänzer, angezogen, Kleidung enthält.&#10;&#10;Automatisch generierte Beschreibung">
            <a:extLst>
              <a:ext uri="{FF2B5EF4-FFF2-40B4-BE49-F238E27FC236}">
                <a16:creationId xmlns:a16="http://schemas.microsoft.com/office/drawing/2014/main" id="{3892F3DE-0AD1-1013-2EBF-2CFC90118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r="3" b="3"/>
          <a:stretch/>
        </p:blipFill>
        <p:spPr>
          <a:xfrm>
            <a:off x="4428554" y="3263116"/>
            <a:ext cx="5477446" cy="3594884"/>
          </a:xfrm>
          <a:prstGeom prst="rect">
            <a:avLst/>
          </a:prstGeom>
        </p:spPr>
      </p:pic>
      <p:pic>
        <p:nvPicPr>
          <p:cNvPr id="3" name="Grafik 2" descr="Ein Bild, das Person, Mann, stehend, angezogen enthält.&#10;&#10;Automatisch generierte Beschreibung">
            <a:extLst>
              <a:ext uri="{FF2B5EF4-FFF2-40B4-BE49-F238E27FC236}">
                <a16:creationId xmlns:a16="http://schemas.microsoft.com/office/drawing/2014/main" id="{A0B86B0B-F688-E398-D718-1C501DF7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/>
          <a:stretch/>
        </p:blipFill>
        <p:spPr>
          <a:xfrm>
            <a:off x="1425393" y="10"/>
            <a:ext cx="5493228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6692FB-8FCB-4B46-A077-B6132E78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9326" y="160868"/>
            <a:ext cx="2725969" cy="2941382"/>
          </a:xfrm>
          <a:prstGeom prst="rect">
            <a:avLst/>
          </a:prstGeom>
          <a:solidFill>
            <a:srgbClr val="52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C960A-022A-4742-832C-FCE8ABEAB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03" y="4069977"/>
            <a:ext cx="1163984" cy="2019928"/>
          </a:xfrm>
          <a:prstGeom prst="rect">
            <a:avLst/>
          </a:prstGeom>
          <a:solidFill>
            <a:srgbClr val="52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Boden enthält.&#10;&#10;Automatisch generierte Beschreibung">
            <a:extLst>
              <a:ext uri="{FF2B5EF4-FFF2-40B4-BE49-F238E27FC236}">
                <a16:creationId xmlns:a16="http://schemas.microsoft.com/office/drawing/2014/main" id="{7366DBD2-C9B0-83D9-CF62-2918C3C2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4"/>
          <a:stretch/>
        </p:blipFill>
        <p:spPr>
          <a:xfrm>
            <a:off x="1425393" y="4069977"/>
            <a:ext cx="2872456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65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4BD1D4-E188-B15C-73EE-3D9626F9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0" r="-1" b="374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 descr="Ein Bild, das Sitz enthält.&#10;&#10;Automatisch generierte Beschreibung">
            <a:extLst>
              <a:ext uri="{FF2B5EF4-FFF2-40B4-BE49-F238E27FC236}">
                <a16:creationId xmlns:a16="http://schemas.microsoft.com/office/drawing/2014/main" id="{52DA215D-0932-0638-514D-DBA64CB84F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2" b="2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104D2D51-882A-8B27-AD37-574EABAEF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6" r="20597" b="1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6EC3101-2F26-F940-A594-4054EED70001}"/>
              </a:ext>
            </a:extLst>
          </p:cNvPr>
          <p:cNvSpPr txBox="1"/>
          <p:nvPr/>
        </p:nvSpPr>
        <p:spPr>
          <a:xfrm>
            <a:off x="261405" y="6394737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A7A7A"/>
                </a:solidFill>
                <a:effectLst/>
                <a:latin typeface="Georgia" panose="02040502050405020303" pitchFamily="18" charset="0"/>
              </a:rPr>
              <a:t>Molto agitato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2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Person, Szene, Phase, angezogen enthält.&#10;&#10;Automatisch generierte Beschreibung">
            <a:extLst>
              <a:ext uri="{FF2B5EF4-FFF2-40B4-BE49-F238E27FC236}">
                <a16:creationId xmlns:a16="http://schemas.microsoft.com/office/drawing/2014/main" id="{4102742A-3586-44D7-7366-9F93D6380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9" r="28273" b="-1"/>
          <a:stretch/>
        </p:blipFill>
        <p:spPr>
          <a:xfrm>
            <a:off x="20" y="10"/>
            <a:ext cx="4952980" cy="6857990"/>
          </a:xfrm>
          <a:prstGeom prst="rect">
            <a:avLst/>
          </a:prstGeom>
        </p:spPr>
      </p:pic>
      <p:pic>
        <p:nvPicPr>
          <p:cNvPr id="5" name="Grafik 4" descr="Ein Bild, das Person, Sport, Tänzer, farbig enthält.&#10;&#10;Automatisch generierte Beschreibung">
            <a:extLst>
              <a:ext uri="{FF2B5EF4-FFF2-40B4-BE49-F238E27FC236}">
                <a16:creationId xmlns:a16="http://schemas.microsoft.com/office/drawing/2014/main" id="{A7ED6F7E-864F-102B-70A3-7108766FF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5" r="17996" b="-1"/>
          <a:stretch/>
        </p:blipFill>
        <p:spPr>
          <a:xfrm>
            <a:off x="4953000" y="10"/>
            <a:ext cx="4953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9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6D20EB-D30E-4FF4-2695-2BE692F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5" y="643466"/>
            <a:ext cx="4178299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0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74E02B5-2148-B0D3-C4EF-CF727508E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 r="8451"/>
          <a:stretch/>
        </p:blipFill>
        <p:spPr>
          <a:xfrm>
            <a:off x="20" y="-1"/>
            <a:ext cx="6498537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6259EC-91EE-178E-1CE3-FFCC98CA6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r="22700"/>
          <a:stretch/>
        </p:blipFill>
        <p:spPr>
          <a:xfrm>
            <a:off x="6498557" y="-1"/>
            <a:ext cx="340744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5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Boden, drinnen, Esstisch enthält.&#10;&#10;Automatisch generierte Beschreibung">
            <a:extLst>
              <a:ext uri="{FF2B5EF4-FFF2-40B4-BE49-F238E27FC236}">
                <a16:creationId xmlns:a16="http://schemas.microsoft.com/office/drawing/2014/main" id="{4A00AC05-D676-79C8-69B8-78D10C987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r="3606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D7FA496-1E09-8895-8C2B-637E16909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62" r="2" b="8548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Text, Gebäude enthält.&#10;&#10;Automatisch generierte Beschreibung">
            <a:extLst>
              <a:ext uri="{FF2B5EF4-FFF2-40B4-BE49-F238E27FC236}">
                <a16:creationId xmlns:a16="http://schemas.microsoft.com/office/drawing/2014/main" id="{CCA06977-A424-4EA1-DF71-7F7EE3583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2" r="26505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970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4F93B0-1024-B0DE-8A7D-E5FD9EB1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Person, Tänzer, Bekleidung, Sport enthält.&#10;&#10;Automatisch generierte Beschreibung">
            <a:extLst>
              <a:ext uri="{FF2B5EF4-FFF2-40B4-BE49-F238E27FC236}">
                <a16:creationId xmlns:a16="http://schemas.microsoft.com/office/drawing/2014/main" id="{ED11EED3-5FA0-A084-18C1-D01C0013D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2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091CF6A-34B9-3904-DEC4-EC8CC7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r="3" b="3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3" name="Grafik 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A03E6FE-9EC0-D712-9039-537161610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228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F2284250-197C-22AD-38E0-4D5584A41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4" r="1" b="45028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Person, draußen, Gruppe, Menge enthält.&#10;&#10;Automatisch generierte Beschreibung">
            <a:extLst>
              <a:ext uri="{FF2B5EF4-FFF2-40B4-BE49-F238E27FC236}">
                <a16:creationId xmlns:a16="http://schemas.microsoft.com/office/drawing/2014/main" id="{CF119492-312D-273F-3C49-FEB349C87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11" name="Grafik 10" descr="Ein Bild, das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7727FBFA-14FC-8E0D-C941-CFC90F7D2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 r="1" b="45000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Person, Straße, Tänzer, Menge enthält.&#10;&#10;Automatisch generierte Beschreibung">
            <a:extLst>
              <a:ext uri="{FF2B5EF4-FFF2-40B4-BE49-F238E27FC236}">
                <a16:creationId xmlns:a16="http://schemas.microsoft.com/office/drawing/2014/main" id="{A2104E27-826D-D67D-9ADB-19A4C26866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3674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1968</Words>
  <Application>Microsoft Office PowerPoint</Application>
  <PresentationFormat>A4-Papier (210 x 297 mm)</PresentationFormat>
  <Paragraphs>38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Helvetica Neue</vt:lpstr>
      <vt:lpstr>Arial</vt:lpstr>
      <vt:lpstr>Calibri</vt:lpstr>
      <vt:lpstr>Calibri Light</vt:lpstr>
      <vt:lpstr>Georgia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168</cp:revision>
  <cp:lastPrinted>2022-12-30T07:30:13Z</cp:lastPrinted>
  <dcterms:created xsi:type="dcterms:W3CDTF">2022-11-07T20:45:57Z</dcterms:created>
  <dcterms:modified xsi:type="dcterms:W3CDTF">2023-02-06T20:30:38Z</dcterms:modified>
</cp:coreProperties>
</file>